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embeddedFontLst>
    <p:embeddedFont>
      <p:font typeface="Tahoma"/>
      <p:regular r:id="rId32"/>
      <p:bold r:id="rId33"/>
    </p:embeddedFont>
    <p:embeddedFont>
      <p:font typeface="Book Antiqua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Tahoma-bold.fntdata"/><Relationship Id="rId10" Type="http://schemas.openxmlformats.org/officeDocument/2006/relationships/slide" Target="slides/slide5.xml"/><Relationship Id="rId32" Type="http://schemas.openxmlformats.org/officeDocument/2006/relationships/font" Target="fonts/Tahoma-regular.fntdata"/><Relationship Id="rId13" Type="http://schemas.openxmlformats.org/officeDocument/2006/relationships/slide" Target="slides/slide8.xml"/><Relationship Id="rId35" Type="http://schemas.openxmlformats.org/officeDocument/2006/relationships/font" Target="fonts/BookAntiqua-bold.fntdata"/><Relationship Id="rId12" Type="http://schemas.openxmlformats.org/officeDocument/2006/relationships/slide" Target="slides/slide7.xml"/><Relationship Id="rId34" Type="http://schemas.openxmlformats.org/officeDocument/2006/relationships/font" Target="fonts/BookAntiqua-regular.fntdata"/><Relationship Id="rId15" Type="http://schemas.openxmlformats.org/officeDocument/2006/relationships/slide" Target="slides/slide10.xml"/><Relationship Id="rId37" Type="http://schemas.openxmlformats.org/officeDocument/2006/relationships/font" Target="fonts/BookAntiqua-boldItalic.fntdata"/><Relationship Id="rId14" Type="http://schemas.openxmlformats.org/officeDocument/2006/relationships/slide" Target="slides/slide9.xml"/><Relationship Id="rId36" Type="http://schemas.openxmlformats.org/officeDocument/2006/relationships/font" Target="fonts/BookAntiqua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800"/>
              <a:buFont typeface="Lucida Sans"/>
              <a:buNone/>
              <a:defRPr b="1" sz="4800" cap="none">
                <a:solidFill>
                  <a:srgbClr val="DB86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95F7D"/>
              </a:buClr>
              <a:buSzPts val="4800"/>
              <a:buFont typeface="Lucida Sans"/>
              <a:buNone/>
              <a:defRPr b="1" sz="4800" cap="none">
                <a:solidFill>
                  <a:srgbClr val="C95F7D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57C97"/>
              </a:buClr>
              <a:buSzPts val="2200"/>
              <a:buFont typeface="Lucida Sans"/>
              <a:buNone/>
              <a:defRPr b="0" sz="2200">
                <a:solidFill>
                  <a:srgbClr val="E57C9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61314" lvl="2" marL="1371600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2000"/>
              <a:buFont typeface="Lucida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89560" lvl="1" marL="91440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88925" lvl="2" marL="1371600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DB869C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jpg"/><Relationship Id="rId10" Type="http://schemas.openxmlformats.org/officeDocument/2006/relationships/image" Target="../media/image27.jpg"/><Relationship Id="rId1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9" Type="http://schemas.openxmlformats.org/officeDocument/2006/relationships/image" Target="../media/image24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jpg"/><Relationship Id="rId10" Type="http://schemas.openxmlformats.org/officeDocument/2006/relationships/image" Target="../media/image27.jpg"/><Relationship Id="rId1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9" Type="http://schemas.openxmlformats.org/officeDocument/2006/relationships/image" Target="../media/image24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jpg"/><Relationship Id="rId10" Type="http://schemas.openxmlformats.org/officeDocument/2006/relationships/image" Target="../media/image27.jpg"/><Relationship Id="rId1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9" Type="http://schemas.openxmlformats.org/officeDocument/2006/relationships/image" Target="../media/image24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Relationship Id="rId4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jpg"/><Relationship Id="rId4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g"/><Relationship Id="rId4" Type="http://schemas.openxmlformats.org/officeDocument/2006/relationships/image" Target="../media/image34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image" Target="../media/image3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0" y="4337998"/>
            <a:ext cx="85689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Lucida Sans"/>
              <a:buNone/>
            </a:pPr>
            <a:r>
              <a:rPr lang="uk-UA" sz="4500">
                <a:solidFill>
                  <a:srgbClr val="F2F2F2"/>
                </a:solidFill>
              </a:rPr>
              <a:t>ДИФЕРЕНЦІАЦІЯ [ Л ] - [ Л‘ ]</a:t>
            </a:r>
            <a:endParaRPr sz="4500">
              <a:solidFill>
                <a:srgbClr val="F2F2F2"/>
              </a:solidFill>
            </a:endParaRPr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5364088" y="1052736"/>
            <a:ext cx="3475112" cy="144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65000"/>
              <a:buNone/>
            </a:pPr>
            <a:r>
              <a:rPr lang="uk-UA">
                <a:solidFill>
                  <a:srgbClr val="E2AED7"/>
                </a:solidFill>
              </a:rPr>
              <a:t>Удосконалення звуковимови  у словах, складах, чистомовках.</a:t>
            </a:r>
            <a:endParaRPr>
              <a:solidFill>
                <a:srgbClr val="E2AED7"/>
              </a:solidFill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5436096" y="3137665"/>
            <a:ext cx="33131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E5C6D4"/>
                </a:solidFill>
                <a:latin typeface="Book Antiqua"/>
                <a:ea typeface="Book Antiqua"/>
                <a:cs typeface="Book Antiqua"/>
                <a:sym typeface="Book Antiqua"/>
              </a:rPr>
              <a:t>Узагальнення і вибір самого головного із всього тексту. </a:t>
            </a:r>
            <a:endParaRPr sz="2400">
              <a:solidFill>
                <a:srgbClr val="E5C6D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7607" r="0" t="0"/>
          <a:stretch/>
        </p:blipFill>
        <p:spPr>
          <a:xfrm>
            <a:off x="529346" y="821046"/>
            <a:ext cx="4166031" cy="2833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457200" y="274638"/>
            <a:ext cx="8229600" cy="1570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/>
              <a:t>Щічки, губки, язичок – самостійні стали та самі виконують артикуляційні вправи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565574" y="2148840"/>
            <a:ext cx="8229600" cy="4636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137160" rtl="0" algn="l">
              <a:spcBef>
                <a:spcPts val="0"/>
              </a:spcBef>
              <a:spcAft>
                <a:spcPts val="0"/>
              </a:spcAft>
              <a:buSzPct val="65000"/>
              <a:buNone/>
            </a:pPr>
            <a:r>
              <a:rPr lang="uk-UA"/>
              <a:t>«Веселий бегемотик»-                                                 Широко відкриває ротик                                                        Ми з тобою , я і ти, теж розкриємо роти                      Порахуєм до п’яти і закриємо роти. </a:t>
            </a:r>
            <a:endParaRPr/>
          </a:p>
          <a:p>
            <a:pPr indent="0" lvl="0" marL="13716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t/>
            </a:r>
            <a:endParaRPr/>
          </a:p>
          <a:p>
            <a:pPr indent="0" lvl="0" marL="13716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                                «Голочка»</a:t>
            </a:r>
            <a:endParaRPr/>
          </a:p>
          <a:p>
            <a:pPr indent="0" lvl="0" marL="13716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                           Язик свій швидше нагостри,</a:t>
            </a:r>
            <a:endParaRPr/>
          </a:p>
          <a:p>
            <a:pPr indent="0" lvl="0" marL="13716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                           На голочку перетвори.</a:t>
            </a:r>
            <a:endParaRPr/>
          </a:p>
          <a:p>
            <a:pPr indent="0" lvl="0" marL="13716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                           Вузьким,напруженим тримай,</a:t>
            </a:r>
            <a:endParaRPr/>
          </a:p>
          <a:p>
            <a:pPr indent="0" lvl="0" marL="13716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                           Поки рахую не ховай.   </a:t>
            </a:r>
            <a:endParaRPr/>
          </a:p>
          <a:p>
            <a:pPr indent="0" lvl="0" marL="13716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                                          </a:t>
            </a:r>
            <a:endParaRPr/>
          </a:p>
        </p:txBody>
      </p:sp>
      <p:pic>
        <p:nvPicPr>
          <p:cNvPr descr="C:\Users\Пользователь\Desktop\скан л-ль\IMG_20171128_0019.jpg" id="151" name="Google Shape;151;p22"/>
          <p:cNvPicPr preferRelativeResize="0"/>
          <p:nvPr/>
        </p:nvPicPr>
        <p:blipFill rotWithShape="1">
          <a:blip r:embed="rId3">
            <a:alphaModFix/>
          </a:blip>
          <a:srcRect b="23277" l="16909" r="44967" t="14852"/>
          <a:stretch/>
        </p:blipFill>
        <p:spPr>
          <a:xfrm>
            <a:off x="7236296" y="2255168"/>
            <a:ext cx="1482788" cy="1669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Пользователь\Desktop\скан л-ль\IMG_20171128_0019.jpg" id="152" name="Google Shape;152;p22"/>
          <p:cNvPicPr preferRelativeResize="0"/>
          <p:nvPr/>
        </p:nvPicPr>
        <p:blipFill rotWithShape="1">
          <a:blip r:embed="rId4">
            <a:alphaModFix/>
          </a:blip>
          <a:srcRect b="23462" l="63632" r="5679" t="12405"/>
          <a:stretch/>
        </p:blipFill>
        <p:spPr>
          <a:xfrm>
            <a:off x="899592" y="4797823"/>
            <a:ext cx="1080120" cy="156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100"/>
              <a:buFont typeface="Lucida Sans"/>
              <a:buNone/>
            </a:pPr>
            <a:r>
              <a:rPr lang="uk-UA"/>
              <a:t>Артикуляційні вправи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3716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uk-UA"/>
              <a:t>Три сходинки, три сходинки                                   Наш язичок долає.                                                     По сходинках , по сходинках                                          Він весело стрибає:                                                     Раз! Два! Три! Раз! Два! Три!                                               Вправу ще раз повтори.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uk-UA"/>
              <a:t>                                         У кімнаті малярі                                                                                                                                                        Стелю білять угорі.                                                       М’яка широка щітка                                                                Працює плавно,швидко.</a:t>
            </a:r>
            <a:endParaRPr/>
          </a:p>
        </p:txBody>
      </p:sp>
      <p:pic>
        <p:nvPicPr>
          <p:cNvPr descr="C:\Users\Пользователь\Desktop\скан л-ль\IMG_20171128_0016.jpg" id="159" name="Google Shape;1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1700808"/>
            <a:ext cx="2349261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Пользователь\Desktop\скан л-ль\IMG_20171128_0018.jpg" id="160" name="Google Shape;16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056" y="4867304"/>
            <a:ext cx="1512168" cy="1525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/>
              <a:t>Гарно вміли працювати, а зараз можна поспівати.</a:t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2411760" y="2204864"/>
            <a:ext cx="1080120" cy="2447564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Л</a:t>
            </a:r>
            <a:endParaRPr sz="96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7740352" y="1902691"/>
            <a:ext cx="1080120" cy="981605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Я</a:t>
            </a:r>
            <a:endParaRPr sz="4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605031" y="1902691"/>
            <a:ext cx="914400" cy="914400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А</a:t>
            </a:r>
            <a:endParaRPr sz="4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4427984" y="4716905"/>
            <a:ext cx="914400" cy="914400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6012160" y="4716905"/>
            <a:ext cx="1584176" cy="914400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ЬО</a:t>
            </a:r>
            <a:endParaRPr sz="4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7740352" y="4732856"/>
            <a:ext cx="1080120" cy="914400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І</a:t>
            </a:r>
            <a:endParaRPr sz="4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7740352" y="3799926"/>
            <a:ext cx="1080120" cy="914400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Є</a:t>
            </a:r>
            <a:endParaRPr sz="4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7740352" y="2878989"/>
            <a:ext cx="1080120" cy="914400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Ю</a:t>
            </a:r>
            <a:endParaRPr sz="4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2123728" y="4714326"/>
            <a:ext cx="1512168" cy="914400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И</a:t>
            </a:r>
            <a:endParaRPr sz="4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605031" y="4716905"/>
            <a:ext cx="914400" cy="914400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Е</a:t>
            </a:r>
            <a:endParaRPr sz="4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589856" y="3738028"/>
            <a:ext cx="914400" cy="914400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у</a:t>
            </a:r>
            <a:endParaRPr sz="4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589856" y="2823628"/>
            <a:ext cx="914400" cy="914400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О</a:t>
            </a:r>
            <a:endParaRPr sz="4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6255298" y="2204864"/>
            <a:ext cx="1080120" cy="2447564"/>
          </a:xfrm>
          <a:prstGeom prst="ellipse">
            <a:avLst/>
          </a:prstGeom>
          <a:solidFill>
            <a:schemeClr val="accent1"/>
          </a:solidFill>
          <a:ln cap="flat" cmpd="thickThin" w="48000">
            <a:solidFill>
              <a:srgbClr val="862C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Л</a:t>
            </a:r>
            <a:endParaRPr sz="96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/>
              <a:t>Спробуймо диригувати, щоб ще краще заспівати !</a:t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Ла-ла--ло                                      ля-ля--льо 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Ло-ло--лу                                      льо-льо--лю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Лу-лу--ле                                      лю-лю--лє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Ле-ле--ли                                      лє-лє--лі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Твердо [Л]                                  М’яко [Л’]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uk-UA"/>
              <a:t>Ми вимовляли,                               Співали діточки          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uk-UA"/>
              <a:t>Вказівним пальчиком                     малі, долонькою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rPr lang="uk-UA"/>
              <a:t>диригували                                       диригували</a:t>
            </a: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4625" y="5502925"/>
            <a:ext cx="6480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865963" y="5696487"/>
            <a:ext cx="1140250" cy="7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ctrTitle"/>
          </p:nvPr>
        </p:nvSpPr>
        <p:spPr>
          <a:xfrm>
            <a:off x="817581" y="476672"/>
            <a:ext cx="7175351" cy="22322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3600"/>
              <a:buFont typeface="Lucida Sans"/>
              <a:buNone/>
            </a:pPr>
            <a:r>
              <a:rPr lang="uk-UA" sz="3600"/>
              <a:t>СПІВВІДНОШЕННЯ ДИФЕРЕНЦІЙНИХ ОЗНАК      [Л]-[Л‘]                                            З ТАКТИЛЬНИМИ ВІДЧУТТЯМИ</a:t>
            </a:r>
            <a:endParaRPr sz="3600"/>
          </a:p>
        </p:txBody>
      </p:sp>
      <p:sp>
        <p:nvSpPr>
          <p:cNvPr id="193" name="Google Shape;193;p26"/>
          <p:cNvSpPr txBox="1"/>
          <p:nvPr>
            <p:ph idx="1" type="subTitle"/>
          </p:nvPr>
        </p:nvSpPr>
        <p:spPr>
          <a:xfrm>
            <a:off x="533728" y="2708920"/>
            <a:ext cx="7854696" cy="3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3200"/>
          </a:p>
          <a:p>
            <a:pPr indent="0" lvl="1" marL="457200" rtl="0" algn="l">
              <a:spcBef>
                <a:spcPts val="592"/>
              </a:spcBef>
              <a:spcAft>
                <a:spcPts val="0"/>
              </a:spcAft>
              <a:buSzPct val="80000"/>
              <a:buNone/>
            </a:pPr>
            <a:r>
              <a:rPr lang="uk-UA" sz="3200"/>
              <a:t>Порівняльне натискання з промовлянням (фізкультхвилинка)</a:t>
            </a:r>
            <a:endParaRPr/>
          </a:p>
          <a:p>
            <a:pPr indent="0" lvl="1" marL="457200" rtl="0" algn="l">
              <a:spcBef>
                <a:spcPts val="518"/>
              </a:spcBef>
              <a:spcAft>
                <a:spcPts val="0"/>
              </a:spcAft>
              <a:buSzPct val="80000"/>
              <a:buNone/>
            </a:pPr>
            <a:r>
              <a:rPr lang="uk-UA"/>
              <a:t>                                                                                       </a:t>
            </a:r>
            <a:r>
              <a:rPr lang="uk-UA" sz="2800"/>
              <a:t>          На свою долоньку                                                                 На долоньку сусіда по парті</a:t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     На спинку сусіда по парті</a:t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     В повітрі перед собою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/>
              <a:t>Звуки та склади відрізняй та правильно </a:t>
            </a:r>
            <a:r>
              <a:rPr lang="uk-UA" sz="3100"/>
              <a:t>СЛОВА ПРО</a:t>
            </a:r>
            <a:r>
              <a:rPr lang="uk-UA"/>
              <a:t>мовляй</a:t>
            </a:r>
            <a:endParaRPr/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ЛЕВ                              ЛІ-ТАК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ЛИС                            ЛИ-ЖІ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ЛІС                              ЛЯЛЬ-КА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СІЛЬ                           ТЕ-ЛЕ-ФОН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СТІЛ                           ВЕ-ЛО-СИ-ПЕД</a:t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581" y="3347213"/>
            <a:ext cx="1006244" cy="72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2320" y="1412776"/>
            <a:ext cx="1081584" cy="73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1580" y="1412777"/>
            <a:ext cx="1006244" cy="76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81580" y="2365056"/>
            <a:ext cx="1043781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7452320" y="2365056"/>
            <a:ext cx="1081584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52320" y="3347213"/>
            <a:ext cx="1081584" cy="72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81582" y="4293095"/>
            <a:ext cx="1043780" cy="71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81583" y="5445224"/>
            <a:ext cx="1006242" cy="74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52321" y="4293097"/>
            <a:ext cx="1081583" cy="71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52321" y="5445224"/>
            <a:ext cx="1081583" cy="74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 sz="3600"/>
              <a:t>СЛОВА з МАЛЮНКАМИ ПОРІВНЯЙ      </a:t>
            </a:r>
            <a:r>
              <a:rPr lang="uk-UA"/>
              <a:t> та правильно </a:t>
            </a:r>
            <a:r>
              <a:rPr lang="uk-UA" sz="3100"/>
              <a:t> З’ЄДНАЙ</a:t>
            </a:r>
            <a:endParaRPr/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457200" y="1600200"/>
            <a:ext cx="8229600" cy="5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ЛЕВ                                                 ЛІ-ТАК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ЛИС                                                ЛИ-ЖІ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ЛІС                                                  ЛЯЛЬ-КА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СІЛЬ                                                 ТЕ-ЛЕ-ФОН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СТІЛ                                              В</a:t>
            </a:r>
            <a:r>
              <a:rPr lang="uk-UA"/>
              <a:t>ЕЛО-СИ-ПЕД</a:t>
            </a: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7772" y="2328591"/>
            <a:ext cx="1006244" cy="72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4282145"/>
            <a:ext cx="1081584" cy="73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1580" y="1412777"/>
            <a:ext cx="1006244" cy="76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9004" y="3421504"/>
            <a:ext cx="1043781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807569" y="2421169"/>
            <a:ext cx="1081584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88025" y="1457854"/>
            <a:ext cx="1081584" cy="72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81582" y="5445224"/>
            <a:ext cx="1043780" cy="71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46543" y="4293097"/>
            <a:ext cx="1006242" cy="74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88023" y="5447428"/>
            <a:ext cx="1081583" cy="71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88025" y="3421504"/>
            <a:ext cx="1081583" cy="74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/>
              <a:t>Звуки та склади відрізняй , на місце букви повставляй</a:t>
            </a:r>
            <a:br>
              <a:rPr lang="uk-UA"/>
            </a:br>
            <a:endParaRPr/>
          </a:p>
        </p:txBody>
      </p:sp>
      <p:sp>
        <p:nvSpPr>
          <p:cNvPr id="231" name="Google Shape;231;p29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_ЕВ                              _І-ТАК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_ИС                            _И-ЖІ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_ІС                              _Я_Ь-КА</a:t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СІ_Ь                           ТЕ-_Е-ФОН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СТІ_                           ВЕ-_О-СИ-ПЕД</a:t>
            </a:r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581" y="3347213"/>
            <a:ext cx="1006244" cy="72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2320" y="1412776"/>
            <a:ext cx="1081584" cy="73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1580" y="1412777"/>
            <a:ext cx="1006244" cy="76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81580" y="2365056"/>
            <a:ext cx="1043781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7452320" y="2365056"/>
            <a:ext cx="1081584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52320" y="3347213"/>
            <a:ext cx="1081584" cy="72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81582" y="4293095"/>
            <a:ext cx="1043780" cy="71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81583" y="5445224"/>
            <a:ext cx="1006242" cy="74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52321" y="4293097"/>
            <a:ext cx="1081583" cy="71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52321" y="5445224"/>
            <a:ext cx="1081583" cy="74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title"/>
          </p:nvPr>
        </p:nvSpPr>
        <p:spPr>
          <a:xfrm>
            <a:off x="457200" y="274638"/>
            <a:ext cx="8229600" cy="1858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/>
              <a:t>Виготовлення букви «Л»</a:t>
            </a:r>
            <a:br>
              <a:rPr lang="uk-UA"/>
            </a:br>
            <a:r>
              <a:rPr lang="uk-UA"/>
              <a:t>з пластиліну та декорованого дроту</a:t>
            </a:r>
            <a:br>
              <a:rPr lang="uk-UA"/>
            </a:br>
            <a:endParaRPr/>
          </a:p>
        </p:txBody>
      </p:sp>
      <p:pic>
        <p:nvPicPr>
          <p:cNvPr id="247" name="Google Shape;247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2348880"/>
            <a:ext cx="6035040" cy="4315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/>
              <a:t>Скільки букв «Л» тут заховалось?</a:t>
            </a:r>
            <a:endParaRPr/>
          </a:p>
        </p:txBody>
      </p:sp>
      <p:pic>
        <p:nvPicPr>
          <p:cNvPr id="253" name="Google Shape;253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1600200"/>
            <a:ext cx="7200800" cy="47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100"/>
              <a:buFont typeface="Lucida Sans"/>
              <a:buNone/>
            </a:pPr>
            <a:r>
              <a:rPr lang="uk-UA"/>
              <a:t>Мета заняття :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137160" rtl="0" algn="l">
              <a:spcBef>
                <a:spcPts val="0"/>
              </a:spcBef>
              <a:spcAft>
                <a:spcPts val="0"/>
              </a:spcAft>
              <a:buSzPct val="65000"/>
              <a:buNone/>
            </a:pPr>
            <a:r>
              <a:rPr b="1" lang="uk-UA"/>
              <a:t>Корекція фонетико-Фонематичних процесів:</a:t>
            </a:r>
            <a:r>
              <a:rPr lang="uk-UA"/>
              <a:t> Звук и [л], [л’] буква Лл. Прямі та обернені склади. Виділення заданого звука на початку, в кінці, в середині слова. Звукоскладовий  аналіз  прямих та обернених складів.</a:t>
            </a:r>
            <a:endParaRPr/>
          </a:p>
          <a:p>
            <a:pPr indent="0" lvl="0" marL="13716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rPr lang="uk-UA"/>
              <a:t> </a:t>
            </a:r>
            <a:endParaRPr/>
          </a:p>
          <a:p>
            <a:pPr indent="0" lvl="0" marL="13716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rPr b="1" lang="uk-UA"/>
              <a:t>Розвиток звукової  культури мовлення</a:t>
            </a:r>
            <a:r>
              <a:rPr lang="uk-UA"/>
              <a:t> :Вчити утримувати органи артикуляції тривалий час у певному положенні. Вимова  слів з  різною силою голосу, шепітне мовлення. </a:t>
            </a:r>
            <a:endParaRPr/>
          </a:p>
          <a:p>
            <a:pPr indent="0" lvl="0" marL="13716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rPr lang="uk-UA"/>
              <a:t> Удосконалювати звуковимову звука [л], [л’] у складах, словах, чистомовках.</a:t>
            </a:r>
            <a:endParaRPr/>
          </a:p>
          <a:p>
            <a:pPr indent="0" lvl="0" marL="13716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rPr lang="uk-UA"/>
              <a:t> </a:t>
            </a:r>
            <a:endParaRPr/>
          </a:p>
          <a:p>
            <a:pPr indent="0" lvl="0" marL="13716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rPr b="1" lang="uk-UA"/>
              <a:t>Розвиток загальної та дрібної моторики</a:t>
            </a:r>
            <a:r>
              <a:rPr lang="uk-UA"/>
              <a:t> :Пальчикова гімнастика.  </a:t>
            </a:r>
            <a:endParaRPr/>
          </a:p>
          <a:p>
            <a:pPr indent="0" lvl="0" marL="13716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rPr lang="uk-UA"/>
              <a:t>Розфарбування та написання літери за зразком. Слухові, графічні диктанти. </a:t>
            </a:r>
            <a:endParaRPr/>
          </a:p>
          <a:p>
            <a:pPr indent="0" lvl="0" marL="13716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rPr lang="uk-UA"/>
              <a:t>Ліплення букв.</a:t>
            </a:r>
            <a:r>
              <a:rPr b="1" lang="uk-UA"/>
              <a:t>  </a:t>
            </a:r>
            <a:endParaRPr/>
          </a:p>
          <a:p>
            <a:pPr indent="0" lvl="0" marL="13716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rPr b="1" lang="uk-UA"/>
              <a:t>                                                                                                                                                              Корекція лексико- граматичних процесів</a:t>
            </a:r>
            <a:r>
              <a:rPr lang="uk-UA"/>
              <a:t> :Відповіді на запитання.</a:t>
            </a:r>
            <a:endParaRPr/>
          </a:p>
          <a:p>
            <a:pPr indent="0" lvl="0" marL="13716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rPr lang="uk-UA"/>
              <a:t>Узагальнення і вибір самого головного із всього тексту. Словникова робота. Змінення та утворення слів шляхом додавання, віднімання букв, перестановки складів.</a:t>
            </a:r>
            <a:endParaRPr/>
          </a:p>
          <a:p>
            <a:pPr indent="-347916" lvl="0" marL="54864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t/>
            </a:r>
            <a:endParaRPr/>
          </a:p>
          <a:p>
            <a:pPr indent="0" lvl="0" marL="13716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rPr lang="uk-UA"/>
              <a:t> </a:t>
            </a:r>
            <a:endParaRPr/>
          </a:p>
          <a:p>
            <a:pPr indent="0" lvl="0" marL="13716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rPr b="1" lang="uk-UA"/>
              <a:t>Розвиток психічних процесів, просторово-часових орієнтацій:</a:t>
            </a:r>
            <a:r>
              <a:rPr lang="uk-UA"/>
              <a:t> Орієнтація у часі (доба). Розрізна абетка</a:t>
            </a:r>
            <a:endParaRPr/>
          </a:p>
          <a:p>
            <a:pPr indent="-347916" lvl="0" marL="548640" rtl="0" algn="l">
              <a:spcBef>
                <a:spcPts val="308"/>
              </a:spcBef>
              <a:spcAft>
                <a:spcPts val="0"/>
              </a:spcAft>
              <a:buSzPct val="6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>
            <p:ph type="title"/>
          </p:nvPr>
        </p:nvSpPr>
        <p:spPr>
          <a:xfrm>
            <a:off x="457200" y="274638"/>
            <a:ext cx="8229600" cy="2002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/>
              <a:t>ВИРОБЛЕННЯ НАВИЧОК  СЛУХО-ЗОРОВО-КІНЕСТЕТИЧНОГО САМОКОНТРОЛЮ</a:t>
            </a:r>
            <a:endParaRPr/>
          </a:p>
        </p:txBody>
      </p:sp>
      <p:pic>
        <p:nvPicPr>
          <p:cNvPr id="259" name="Google Shape;25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328" y="2636912"/>
            <a:ext cx="85725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 rotWithShape="1">
          <a:blip r:embed="rId4">
            <a:alphaModFix/>
          </a:blip>
          <a:srcRect b="0" l="22786" r="16441" t="0"/>
          <a:stretch/>
        </p:blipFill>
        <p:spPr>
          <a:xfrm>
            <a:off x="271572" y="5229200"/>
            <a:ext cx="1512168" cy="133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2904" y="2636912"/>
            <a:ext cx="4464496" cy="3920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/>
          <p:nvPr>
            <p:ph type="title"/>
          </p:nvPr>
        </p:nvSpPr>
        <p:spPr>
          <a:xfrm>
            <a:off x="457200" y="274638"/>
            <a:ext cx="8229600" cy="2002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/>
              <a:t>Знайди на малюнку </a:t>
            </a:r>
            <a:br>
              <a:rPr lang="uk-UA"/>
            </a:br>
            <a:r>
              <a:rPr lang="uk-UA"/>
              <a:t>слова із звуками                           [Л]                                     [Л‘]</a:t>
            </a:r>
            <a:br>
              <a:rPr lang="uk-UA"/>
            </a:br>
            <a:endParaRPr/>
          </a:p>
        </p:txBody>
      </p:sp>
      <p:sp>
        <p:nvSpPr>
          <p:cNvPr id="267" name="Google Shape;267;p33"/>
          <p:cNvSpPr txBox="1"/>
          <p:nvPr>
            <p:ph idx="1" type="body"/>
          </p:nvPr>
        </p:nvSpPr>
        <p:spPr>
          <a:xfrm>
            <a:off x="457200" y="2636912"/>
            <a:ext cx="8229600" cy="367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  <p:pic>
        <p:nvPicPr>
          <p:cNvPr id="268" name="Google Shape;26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060848"/>
            <a:ext cx="8136904" cy="4551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100"/>
              <a:buFont typeface="Lucida Sans"/>
              <a:buNone/>
            </a:pPr>
            <a:r>
              <a:rPr lang="uk-UA"/>
              <a:t>ЧИСТОМОВКИ</a:t>
            </a:r>
            <a:endParaRPr/>
          </a:p>
        </p:txBody>
      </p:sp>
      <p:sp>
        <p:nvSpPr>
          <p:cNvPr id="274" name="Google Shape;274;p34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295910" lvl="0" marL="54864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ЛО-ЛО-ЛО – Їдемо в село.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ЛА-ЛА-ЛА – молоко пила.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ЛИ-ЛИ-ЛИ -  липку полили?</a:t>
            </a:r>
            <a:endParaRPr/>
          </a:p>
          <a:p>
            <a:pPr indent="0" lvl="0" marL="137160" rtl="0" algn="l">
              <a:spcBef>
                <a:spcPts val="5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ЛІ-ЛІ-ЛІ     - рученьки малі !</a:t>
            </a:r>
            <a:endParaRPr/>
          </a:p>
        </p:txBody>
      </p:sp>
      <p:pic>
        <p:nvPicPr>
          <p:cNvPr id="275" name="Google Shape;275;p34"/>
          <p:cNvPicPr preferRelativeResize="0"/>
          <p:nvPr/>
        </p:nvPicPr>
        <p:blipFill rotWithShape="1">
          <a:blip r:embed="rId3">
            <a:alphaModFix/>
          </a:blip>
          <a:srcRect b="0" l="22786" r="16441" t="0"/>
          <a:stretch/>
        </p:blipFill>
        <p:spPr>
          <a:xfrm>
            <a:off x="6438718" y="4581128"/>
            <a:ext cx="1157617" cy="51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5703" y="2492896"/>
            <a:ext cx="662153" cy="126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3080241"/>
            <a:ext cx="648072" cy="91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7856" y="5139136"/>
            <a:ext cx="702576" cy="1242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/>
              <a:t>«Логопедична математика»</a:t>
            </a:r>
            <a:br>
              <a:rPr lang="uk-UA"/>
            </a:br>
            <a:r>
              <a:rPr lang="uk-UA"/>
              <a:t>Розвиток фонематичних процесів</a:t>
            </a:r>
            <a:endParaRPr/>
          </a:p>
        </p:txBody>
      </p:sp>
      <p:pic>
        <p:nvPicPr>
          <p:cNvPr id="284" name="Google Shape;284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5156360"/>
            <a:ext cx="1512168" cy="124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753" y="1742473"/>
            <a:ext cx="1792287" cy="344591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5"/>
          <p:cNvSpPr txBox="1"/>
          <p:nvPr/>
        </p:nvSpPr>
        <p:spPr>
          <a:xfrm>
            <a:off x="2339752" y="1742472"/>
            <a:ext cx="648072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Гей  малий, скажи малому,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хай малий малому скаже 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хай малий  теля  прив’яже !</a:t>
            </a:r>
            <a:endParaRPr sz="40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100"/>
              <a:buFont typeface="Lucida Sans"/>
              <a:buNone/>
            </a:pPr>
            <a:r>
              <a:rPr lang="uk-UA"/>
              <a:t>Скільки «малих»?</a:t>
            </a:r>
            <a:endParaRPr/>
          </a:p>
        </p:txBody>
      </p:sp>
      <p:sp>
        <p:nvSpPr>
          <p:cNvPr id="292" name="Google Shape;292;p36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uk-UA"/>
              <a:t>                 </a:t>
            </a:r>
            <a:endParaRPr/>
          </a:p>
        </p:txBody>
      </p:sp>
      <p:pic>
        <p:nvPicPr>
          <p:cNvPr id="293" name="Google Shape;29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8304" y="3944800"/>
            <a:ext cx="1512168" cy="124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4167" y="3435784"/>
            <a:ext cx="1008113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1760" y="2484872"/>
            <a:ext cx="1584176" cy="270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19400" y="2942903"/>
            <a:ext cx="1527375" cy="224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9753" y="1742473"/>
            <a:ext cx="1792287" cy="3445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ct val="100000"/>
              <a:buFont typeface="Lucida Sans"/>
              <a:buNone/>
            </a:pPr>
            <a:r>
              <a:rPr lang="uk-UA"/>
              <a:t>Графосмужки .</a:t>
            </a:r>
            <a:br>
              <a:rPr lang="uk-UA"/>
            </a:br>
            <a:r>
              <a:rPr lang="uk-UA"/>
              <a:t>Склади коротку розповідь.</a:t>
            </a:r>
            <a:br>
              <a:rPr lang="uk-UA"/>
            </a:br>
            <a:endParaRPr/>
          </a:p>
        </p:txBody>
      </p:sp>
      <p:pic>
        <p:nvPicPr>
          <p:cNvPr id="303" name="Google Shape;303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340769"/>
            <a:ext cx="744670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4095055"/>
            <a:ext cx="7585075" cy="247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100"/>
              <a:buFont typeface="Lucida Sans"/>
              <a:buNone/>
            </a:pPr>
            <a:r>
              <a:rPr lang="uk-UA"/>
              <a:t>Ви сьогодні молодці !</a:t>
            </a:r>
            <a:endParaRPr/>
          </a:p>
        </p:txBody>
      </p:sp>
      <p:sp>
        <p:nvSpPr>
          <p:cNvPr id="310" name="Google Shape;310;p38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На все добре!!!</a:t>
            </a:r>
            <a:endParaRPr/>
          </a:p>
          <a:p>
            <a:pPr indent="-411480" lvl="0" marL="548640" rtl="0" algn="l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Мої  кмітливі розумнички!!!</a:t>
            </a:r>
            <a:endParaRPr/>
          </a:p>
        </p:txBody>
      </p:sp>
      <p:pic>
        <p:nvPicPr>
          <p:cNvPr id="311" name="Google Shape;31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852937"/>
            <a:ext cx="6624736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304800" y="260648"/>
            <a:ext cx="8686800" cy="2448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None/>
            </a:pPr>
            <a:r>
              <a:rPr lang="uk-UA">
                <a:solidFill>
                  <a:schemeClr val="lt1"/>
                </a:solidFill>
              </a:rPr>
              <a:t>Л</a:t>
            </a:r>
            <a:r>
              <a:rPr lang="uk-UA"/>
              <a:t>ев, </a:t>
            </a:r>
            <a:r>
              <a:rPr lang="uk-UA">
                <a:solidFill>
                  <a:schemeClr val="lt1"/>
                </a:solidFill>
              </a:rPr>
              <a:t>л</a:t>
            </a:r>
            <a:r>
              <a:rPr lang="uk-UA"/>
              <a:t>исиця  і  оре</a:t>
            </a:r>
            <a:r>
              <a:rPr lang="uk-UA">
                <a:solidFill>
                  <a:schemeClr val="lt1"/>
                </a:solidFill>
              </a:rPr>
              <a:t>л </a:t>
            </a:r>
            <a:r>
              <a:rPr lang="uk-UA"/>
              <a:t> мають спільну</a:t>
            </a:r>
            <a:br>
              <a:rPr lang="uk-UA"/>
            </a:br>
            <a:br>
              <a:rPr lang="uk-UA"/>
            </a:br>
            <a:r>
              <a:rPr lang="uk-UA"/>
              <a:t>букву? ...    </a:t>
            </a:r>
            <a:r>
              <a:rPr lang="uk-UA">
                <a:solidFill>
                  <a:schemeClr val="lt1"/>
                </a:solidFill>
              </a:rPr>
              <a:t>Л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51520" y="2924944"/>
            <a:ext cx="8740080" cy="3155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5000"/>
              <a:buNone/>
            </a:pPr>
            <a:r>
              <a:rPr lang="uk-UA"/>
              <a:t>Люблять діти  букву Л </a:t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 і великі  , і  малі .</a:t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 Звук непарний і дзвінкий,   </a:t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[ л ] твердий     –  ,</a:t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rPr lang="uk-UA"/>
              <a:t>                                                                                                                [ л`] м’який      =  .	</a:t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SzPct val="65000"/>
              <a:buNone/>
            </a:pPr>
            <a:r>
              <a:t/>
            </a:r>
            <a:endParaRPr/>
          </a:p>
        </p:txBody>
      </p:sp>
      <p:pic>
        <p:nvPicPr>
          <p:cNvPr descr="C:\Users\Пользователь\Desktop\скан л-ль\IMG_20171128_0022.jpg"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872" y="4653137"/>
            <a:ext cx="194421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64" y="2636912"/>
            <a:ext cx="3744417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4100"/>
              <a:buFont typeface="Lucida Sans"/>
              <a:buNone/>
            </a:pPr>
            <a:r>
              <a:rPr lang="uk-UA"/>
              <a:t>Перед тим ,як позайматись треба нам підготуватись!!!</a:t>
            </a:r>
            <a:endParaRPr/>
          </a:p>
        </p:txBody>
      </p:sp>
      <p:pic>
        <p:nvPicPr>
          <p:cNvPr descr="C:\Users\Пользователь\Desktop\-0000\DSCF0871.jpg" id="111" name="Google Shape;111;p16"/>
          <p:cNvPicPr preferRelativeResize="0"/>
          <p:nvPr/>
        </p:nvPicPr>
        <p:blipFill rotWithShape="1">
          <a:blip r:embed="rId3">
            <a:alphaModFix/>
          </a:blip>
          <a:srcRect b="36956" l="0" r="19129" t="6876"/>
          <a:stretch/>
        </p:blipFill>
        <p:spPr>
          <a:xfrm>
            <a:off x="4067944" y="4221088"/>
            <a:ext cx="4802877" cy="242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457200" y="2420888"/>
            <a:ext cx="8229600" cy="3888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548640" rtl="0" algn="l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uk-UA"/>
              <a:t>З яким настроєм навчатись?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584" y="3532748"/>
            <a:ext cx="2304256" cy="190167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амомассаж"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2708276"/>
            <a:ext cx="4824958" cy="3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468313" y="-315913"/>
            <a:ext cx="8205787" cy="3230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892D4E"/>
                </a:solidFill>
                <a:latin typeface="Tahoma"/>
                <a:ea typeface="Tahoma"/>
                <a:cs typeface="Tahoma"/>
                <a:sym typeface="Tahoma"/>
              </a:rPr>
              <a:t>Ручки розтираємо та розігріваємо</a:t>
            </a:r>
            <a:r>
              <a:rPr lang="uk-UA" sz="2800">
                <a:solidFill>
                  <a:srgbClr val="892D4E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(потерти долоньки, поплескати)</a:t>
            </a:r>
            <a:endParaRPr i="1" sz="2800">
              <a:solidFill>
                <a:schemeClr val="accen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892D4E"/>
                </a:solidFill>
                <a:latin typeface="Tahoma"/>
                <a:ea typeface="Tahoma"/>
                <a:cs typeface="Tahoma"/>
                <a:sym typeface="Tahoma"/>
              </a:rPr>
              <a:t>І теплом своїм ми личко умиваємо.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i="1" lang="uk-UA" sz="28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(долоньками проводять по обличчю зверху вниз)</a:t>
            </a:r>
            <a:endParaRPr i="1" sz="2800">
              <a:solidFill>
                <a:schemeClr val="accen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амомассаж"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575" y="2997200"/>
            <a:ext cx="3878263" cy="3096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611560" y="568890"/>
            <a:ext cx="756084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Щічки розминаємо, а після -  надуваємо.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(колоподібні оберти по щічкам, пальчиковий дощ, надування щічок, подовжений видих)</a:t>
            </a:r>
            <a:endParaRPr i="1" sz="2800">
              <a:solidFill>
                <a:schemeClr val="accen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1042988" y="615950"/>
            <a:ext cx="7129462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892D4E"/>
                </a:solidFill>
                <a:latin typeface="Tahoma"/>
                <a:ea typeface="Tahoma"/>
                <a:cs typeface="Tahoma"/>
                <a:sym typeface="Tahoma"/>
              </a:rPr>
              <a:t>Губкам вміло робимо масаж,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892D4E"/>
                </a:solidFill>
                <a:latin typeface="Tahoma"/>
                <a:ea typeface="Tahoma"/>
                <a:cs typeface="Tahoma"/>
                <a:sym typeface="Tahoma"/>
              </a:rPr>
              <a:t>Гарно посміхатися будуть для нас.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(розминаємо губи: верхню і нижню)</a:t>
            </a:r>
            <a:endParaRPr i="1" sz="2800">
              <a:solidFill>
                <a:schemeClr val="accen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://www.logopedmaster.ru/UserFiles/image7(2).jpeg"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19894" r="0" t="16676"/>
          <a:stretch/>
        </p:blipFill>
        <p:spPr>
          <a:xfrm>
            <a:off x="4499992" y="2924944"/>
            <a:ext cx="3470275" cy="324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755650" y="701784"/>
            <a:ext cx="826928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892D4E"/>
                </a:solidFill>
                <a:latin typeface="Tahoma"/>
                <a:ea typeface="Tahoma"/>
                <a:cs typeface="Tahoma"/>
                <a:sym typeface="Tahoma"/>
              </a:rPr>
              <a:t>Елементи самомасажу – настрій підіймають.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rgbClr val="892D4E"/>
                </a:solidFill>
                <a:latin typeface="Tahoma"/>
                <a:ea typeface="Tahoma"/>
                <a:cs typeface="Tahoma"/>
                <a:sym typeface="Tahoma"/>
              </a:rPr>
              <a:t> (рухи від середини лоба до скронь)</a:t>
            </a:r>
            <a:endParaRPr i="1" sz="2800">
              <a:solidFill>
                <a:srgbClr val="892D4E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rgbClr val="892D4E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самомассаж"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2781300"/>
            <a:ext cx="4321175" cy="266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logopedmaster.ru/UserFiles/image14(1).jpeg" id="142" name="Google Shape;142;p21"/>
          <p:cNvPicPr preferRelativeResize="0"/>
          <p:nvPr/>
        </p:nvPicPr>
        <p:blipFill rotWithShape="1">
          <a:blip r:embed="rId3">
            <a:alphaModFix/>
          </a:blip>
          <a:srcRect b="18626" l="0" r="22909" t="2625"/>
          <a:stretch/>
        </p:blipFill>
        <p:spPr>
          <a:xfrm>
            <a:off x="5220072" y="4077072"/>
            <a:ext cx="3744913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/>
          <p:nvPr/>
        </p:nvSpPr>
        <p:spPr>
          <a:xfrm>
            <a:off x="468313" y="471488"/>
            <a:ext cx="8331200" cy="3970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E75C01"/>
                </a:solidFill>
                <a:latin typeface="Tahoma"/>
                <a:ea typeface="Tahoma"/>
                <a:cs typeface="Tahoma"/>
                <a:sym typeface="Tahoma"/>
              </a:rPr>
              <a:t>Тягнемо підборіддя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(розминаємо підборіддя з відтягуванням його вниз) </a:t>
            </a:r>
            <a:endParaRPr i="1" sz="2800">
              <a:solidFill>
                <a:schemeClr val="accen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E75C01"/>
                </a:solidFill>
                <a:latin typeface="Tahoma"/>
                <a:ea typeface="Tahoma"/>
                <a:cs typeface="Tahoma"/>
                <a:sym typeface="Tahoma"/>
              </a:rPr>
              <a:t>І до вух щипаємо.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E75C0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i="1" lang="uk-UA" sz="2800">
                <a:solidFill>
                  <a:srgbClr val="E75C01"/>
                </a:solidFill>
                <a:latin typeface="Tahoma"/>
                <a:ea typeface="Tahoma"/>
                <a:cs typeface="Tahoma"/>
                <a:sym typeface="Tahoma"/>
              </a:rPr>
              <a:t>(пощипуємо нижню щелепу)</a:t>
            </a:r>
            <a:endParaRPr i="1" sz="2800">
              <a:solidFill>
                <a:srgbClr val="E75C0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E75C01"/>
                </a:solidFill>
                <a:latin typeface="Tahoma"/>
                <a:ea typeface="Tahoma"/>
                <a:cs typeface="Tahoma"/>
                <a:sym typeface="Tahoma"/>
              </a:rPr>
              <a:t>А потім по шийці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E75C01"/>
                </a:solidFill>
                <a:latin typeface="Tahoma"/>
                <a:ea typeface="Tahoma"/>
                <a:cs typeface="Tahoma"/>
                <a:sym typeface="Tahoma"/>
              </a:rPr>
              <a:t>Ручками стікаємо.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rgbClr val="E75C01"/>
                </a:solidFill>
                <a:latin typeface="Tahoma"/>
                <a:ea typeface="Tahoma"/>
                <a:cs typeface="Tahoma"/>
                <a:sym typeface="Tahoma"/>
              </a:rPr>
              <a:t>(погладжуємо шию усією долонькою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rgbClr val="E75C01"/>
                </a:solidFill>
                <a:latin typeface="Tahoma"/>
                <a:ea typeface="Tahoma"/>
                <a:cs typeface="Tahoma"/>
                <a:sym typeface="Tahoma"/>
              </a:rPr>
              <a:t>від ключиці до ключиці)</a:t>
            </a:r>
            <a:r>
              <a:rPr i="1" lang="uk-UA" sz="2800">
                <a:solidFill>
                  <a:srgbClr val="E75C0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Апекс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